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embeddedFontLst>
    <p:embeddedFont>
      <p:font typeface="Inter Medium"/>
      <p:regular r:id="rId201314"/>
    </p:embeddedFont>
    <p:embeddedFont>
      <p:font typeface="Inter Light"/>
      <p:regular r:id="rId201315"/>
    </p:embeddedFont>
    <p:embeddedFont>
      <p:font typeface="Inter Thin"/>
      <p:regular r:id="rId201316"/>
    </p:embeddedFont>
    <p:embeddedFont>
      <p:font typeface="Inter ExtraLight"/>
      <p:regular r:id="rId201317"/>
    </p:embeddedFont>
    <p:embeddedFont>
      <p:font typeface="Inter SemiBold"/>
      <p:regular r:id="rId201318"/>
    </p:embeddedFont>
    <p:embeddedFont>
      <p:font typeface="Inter Bold"/>
      <p:regular r:id="rId201319"/>
    </p:embeddedFont>
    <p:embeddedFont>
      <p:font typeface="Inter ExtraBold"/>
      <p:regular r:id="rId201320"/>
    </p:embeddedFont>
    <p:embeddedFont>
      <p:font typeface="Inter"/>
      <p:regular r:id="rId201321"/>
    </p:embeddedFont>
    <p:embeddedFont>
      <p:font typeface="Inter Black"/>
      <p:regular r:id="rId201322"/>
    </p:embeddedFont>
    <p:embeddedFont>
      <p:font typeface="Petrona Thin"/>
      <p:regular r:id="rId201323"/>
    </p:embeddedFont>
    <p:embeddedFont>
      <p:font typeface="Petrona ExtraLight"/>
      <p:regular r:id="rId201324"/>
    </p:embeddedFont>
    <p:embeddedFont>
      <p:font typeface="Petrona Light"/>
      <p:regular r:id="rId201325"/>
    </p:embeddedFont>
    <p:embeddedFont>
      <p:font typeface="Petrona"/>
      <p:regular r:id="rId201326"/>
    </p:embeddedFont>
    <p:embeddedFont>
      <p:font typeface="Petrona Medium"/>
      <p:regular r:id="rId201327"/>
    </p:embeddedFont>
    <p:embeddedFont>
      <p:font typeface="Petrona SemiBold"/>
      <p:regular r:id="rId201328"/>
    </p:embeddedFont>
    <p:embeddedFont>
      <p:font typeface="Petrona Bold"/>
      <p:regular r:id="rId201329"/>
    </p:embeddedFont>
    <p:embeddedFont>
      <p:font typeface="Petrona ExtraBold"/>
      <p:regular r:id="rId201330"/>
    </p:embeddedFont>
    <p:embeddedFont>
      <p:font typeface="Petrona Black"/>
      <p:regular r:id="rId20133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Relationship Id="rId201327" Target="fonts/201327.fntdata" Type="http://schemas.openxmlformats.org/officeDocument/2006/relationships/font"/><Relationship Id="rId201328" Target="fonts/201328.fntdata" Type="http://schemas.openxmlformats.org/officeDocument/2006/relationships/font"/><Relationship Id="rId201329" Target="fonts/201329.fntdata" Type="http://schemas.openxmlformats.org/officeDocument/2006/relationships/font"/><Relationship Id="rId201330" Target="fonts/201330.fntdata" Type="http://schemas.openxmlformats.org/officeDocument/2006/relationships/font"/><Relationship Id="rId201331" Target="fonts/201331.fntdata" Type="http://schemas.openxmlformats.org/officeDocument/2006/relationships/font"/><Relationship Id="rId201332" Target="fonts/201332.fntdata" Type="http://schemas.openxmlformats.org/officeDocument/2006/relationships/font"/><Relationship Id="rId201333" Target="fonts/201333.fntdata" Type="http://schemas.openxmlformats.org/officeDocument/2006/relationships/font"/><Relationship Id="rId201334" Target="fonts/201334.fntdata" Type="http://schemas.openxmlformats.org/officeDocument/2006/relationships/font"/><Relationship Id="rId201335" Target="fonts/20133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jpeg"/><Relationship Id="rId2" Type="http://schemas.openxmlformats.org/officeDocument/2006/relationships/image" Target="../media/image-1002-2.png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  <p:pic>
        <p:nvPicPr>
          <p:cNvPr id="4" name="Image 1" descr="preencoded.png">
            <a:hlinkClick r:id="rId3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image" Target="../media/image-10-2.png"/><Relationship Id="rId3" Type="http://schemas.openxmlformats.org/officeDocument/2006/relationships/image" Target="../media/image-10-3.svg"/><Relationship Id="rId4" Type="http://schemas.openxmlformats.org/officeDocument/2006/relationships/image" Target="../media/image-10-2.png"/><Relationship Id="rId5" Type="http://schemas.openxmlformats.org/officeDocument/2006/relationships/image" Target="../media/image-10-3.svg"/><Relationship Id="rId6" Type="http://schemas.openxmlformats.org/officeDocument/2006/relationships/image" Target="../media/image-10-2.png"/><Relationship Id="rId7" Type="http://schemas.openxmlformats.org/officeDocument/2006/relationships/image" Target="../media/image-10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4.png"/><Relationship Id="rId5" Type="http://schemas.openxmlformats.org/officeDocument/2006/relationships/image" Target="../media/image-2-5.svg"/><Relationship Id="rId6" Type="http://schemas.openxmlformats.org/officeDocument/2006/relationships/image" Target="../media/image-2-4.png"/><Relationship Id="rId7" Type="http://schemas.openxmlformats.org/officeDocument/2006/relationships/image" Target="../media/image-2-5.svg"/><Relationship Id="rId8" Type="http://schemas.openxmlformats.org/officeDocument/2006/relationships/slideLayout" Target="../slideLayouts/slideLayout3.xml"/><Relationship Id="rId9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2.png"/><Relationship Id="rId5" Type="http://schemas.openxmlformats.org/officeDocument/2006/relationships/image" Target="../media/image-6-3.svg"/><Relationship Id="rId6" Type="http://schemas.openxmlformats.org/officeDocument/2006/relationships/image" Target="../media/image-6-2.png"/><Relationship Id="rId7" Type="http://schemas.openxmlformats.org/officeDocument/2006/relationships/image" Target="../media/image-6-3.sv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image" Target="../media/image-7-2.png"/><Relationship Id="rId3" Type="http://schemas.openxmlformats.org/officeDocument/2006/relationships/image" Target="../media/image-7-3.svg"/><Relationship Id="rId4" Type="http://schemas.openxmlformats.org/officeDocument/2006/relationships/image" Target="../media/image-7-4.png"/><Relationship Id="rId5" Type="http://schemas.openxmlformats.org/officeDocument/2006/relationships/image" Target="../media/image-7-5.svg"/><Relationship Id="rId6" Type="http://schemas.openxmlformats.org/officeDocument/2006/relationships/image" Target="../media/image-7-2.png"/><Relationship Id="rId7" Type="http://schemas.openxmlformats.org/officeDocument/2006/relationships/image" Target="../media/image-7-3.svg"/><Relationship Id="rId8" Type="http://schemas.openxmlformats.org/officeDocument/2006/relationships/image" Target="../media/image-7-8.png"/><Relationship Id="rId9" Type="http://schemas.openxmlformats.org/officeDocument/2006/relationships/image" Target="../media/image-7-9.svg"/><Relationship Id="rId10" Type="http://schemas.openxmlformats.org/officeDocument/2006/relationships/image" Target="../media/image-7-2.png"/><Relationship Id="rId11" Type="http://schemas.openxmlformats.org/officeDocument/2006/relationships/image" Target="../media/image-7-3.svg"/><Relationship Id="rId12" Type="http://schemas.openxmlformats.org/officeDocument/2006/relationships/image" Target="../media/image-7-12.png"/><Relationship Id="rId13" Type="http://schemas.openxmlformats.org/officeDocument/2006/relationships/image" Target="../media/image-7-13.svg"/><Relationship Id="rId14" Type="http://schemas.openxmlformats.org/officeDocument/2006/relationships/slideLayout" Target="../slideLayouts/slideLayout2.xml"/><Relationship Id="rId1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jpeg"/><Relationship Id="rId3" Type="http://schemas.openxmlformats.org/officeDocument/2006/relationships/image" Target="../media/image-9-3.jpe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540892"/>
            <a:ext cx="4722763" cy="13954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Inteligência Artificial: A Nova Fronteira da Humanidade</a:t>
            </a:r>
            <a:endParaRPr lang="en-US" sz="2900" dirty="0"/>
          </a:p>
        </p:txBody>
      </p:sp>
      <p:sp>
        <p:nvSpPr>
          <p:cNvPr id="4" name="Text 1"/>
          <p:cNvSpPr/>
          <p:nvPr/>
        </p:nvSpPr>
        <p:spPr>
          <a:xfrm>
            <a:off x="3925119" y="3148980"/>
            <a:ext cx="4722763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Uma jornada pelos marcos que transformaram uma ideia teórica em uma das forças mais poderosas da nossa era.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25119" y="417909"/>
            <a:ext cx="792361" cy="228451"/>
          </a:xfrm>
          <a:prstGeom prst="roundRect">
            <a:avLst>
              <a:gd name="adj" fmla="val 18570"/>
            </a:avLst>
          </a:prstGeom>
          <a:solidFill>
            <a:srgbClr val="CCEEFF"/>
          </a:solidFill>
          <a:ln/>
        </p:spPr>
      </p:sp>
      <p:sp>
        <p:nvSpPr>
          <p:cNvPr id="4" name="Text 1"/>
          <p:cNvSpPr/>
          <p:nvPr/>
        </p:nvSpPr>
        <p:spPr>
          <a:xfrm>
            <a:off x="4000872" y="455786"/>
            <a:ext cx="1098054" cy="152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CONCLUSÃO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25119" y="691307"/>
            <a:ext cx="4722763" cy="8285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Rumo ao Futuro: Parceria ou Dependência?</a:t>
            </a:r>
            <a:endParaRPr lang="en-US" sz="26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688455"/>
            <a:ext cx="4722763" cy="93739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122762" y="1828949"/>
            <a:ext cx="1657127" cy="207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Visão 2030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4122762" y="2103462"/>
            <a:ext cx="4384625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IA como </a:t>
            </a:r>
            <a:pPr algn="l" indent="0" marL="0">
              <a:lnSpc>
                <a:spcPct val="126000"/>
              </a:lnSpc>
              <a:buNone/>
            </a:pPr>
            <a:r>
              <a:rPr lang="en-US" sz="9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copiloto da inovação humana</a:t>
            </a:r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amplificando nossa criatividade, não substituindo-a.</a:t>
            </a:r>
            <a:endParaRPr lang="en-US" sz="9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925119" y="2738289"/>
            <a:ext cx="4722763" cy="937394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122762" y="2878782"/>
            <a:ext cx="1657127" cy="207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Nosso Papel</a:t>
            </a:r>
            <a:endParaRPr lang="en-US" sz="1300" dirty="0"/>
          </a:p>
        </p:txBody>
      </p:sp>
      <p:sp>
        <p:nvSpPr>
          <p:cNvPr id="11" name="Text 6"/>
          <p:cNvSpPr/>
          <p:nvPr/>
        </p:nvSpPr>
        <p:spPr>
          <a:xfrm>
            <a:off x="4122762" y="3153296"/>
            <a:ext cx="4384625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Cada editor, líder e cidadão tem responsabilidade em moldar como essa tecnologia será usada.</a:t>
            </a:r>
            <a:endParaRPr lang="en-US" sz="9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3788122"/>
            <a:ext cx="4722763" cy="937394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122762" y="3928616"/>
            <a:ext cx="1657127" cy="207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Conclusão</a:t>
            </a:r>
            <a:endParaRPr lang="en-US" sz="1300" dirty="0"/>
          </a:p>
        </p:txBody>
      </p:sp>
      <p:sp>
        <p:nvSpPr>
          <p:cNvPr id="14" name="Text 8"/>
          <p:cNvSpPr/>
          <p:nvPr/>
        </p:nvSpPr>
        <p:spPr>
          <a:xfrm>
            <a:off x="4122762" y="4203129"/>
            <a:ext cx="4384625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b="1" dirty="0">
                <a:solidFill>
                  <a:srgbClr val="007EBD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 tecnologia reflete nossos valores.</a:t>
            </a:r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 futuro é o que decidirmos construir agora.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04366"/>
            <a:ext cx="649263" cy="197644"/>
          </a:xfrm>
          <a:prstGeom prst="roundRect">
            <a:avLst>
              <a:gd name="adj" fmla="val 19205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563835" y="438224"/>
            <a:ext cx="971029" cy="1299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7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CAPÍTULO 1</a:t>
            </a:r>
            <a:endParaRPr lang="en-US" sz="700" dirty="0"/>
          </a:p>
        </p:txBody>
      </p:sp>
      <p:sp>
        <p:nvSpPr>
          <p:cNvPr id="4" name="Text 2"/>
          <p:cNvSpPr/>
          <p:nvPr/>
        </p:nvSpPr>
        <p:spPr>
          <a:xfrm>
            <a:off x="496119" y="637952"/>
            <a:ext cx="6193557" cy="3706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 Despertar: Das Primeiras Ideias à Lógica</a:t>
            </a:r>
            <a:endParaRPr lang="en-US" sz="23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467445"/>
            <a:ext cx="5202138" cy="2947839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78649" y="1244798"/>
            <a:ext cx="2673921" cy="1179314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163047" y="1372046"/>
            <a:ext cx="1482700" cy="1853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1950 — Alan Turing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6163047" y="1647379"/>
            <a:ext cx="2362274" cy="6494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"Teste de Turing" propõe que uma máquina pode ser considerada inteligente se seu comportamento for indistinguível do humano.</a:t>
            </a:r>
            <a:endParaRPr lang="en-US" sz="8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78649" y="2514079"/>
            <a:ext cx="2673921" cy="101694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163047" y="2641327"/>
            <a:ext cx="1997050" cy="1853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1956 — Dartmouth Workshop</a:t>
            </a:r>
            <a:endParaRPr lang="en-US" sz="1150" dirty="0"/>
          </a:p>
        </p:txBody>
      </p:sp>
      <p:sp>
        <p:nvSpPr>
          <p:cNvPr id="11" name="Text 6"/>
          <p:cNvSpPr/>
          <p:nvPr/>
        </p:nvSpPr>
        <p:spPr>
          <a:xfrm>
            <a:off x="6163047" y="2916659"/>
            <a:ext cx="2362274" cy="4871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termo "Inteligência Artificial" é cunhado oficialmente, reunindo os primeiros visionários da área.</a:t>
            </a:r>
            <a:endParaRPr lang="en-US" sz="85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978649" y="3620988"/>
            <a:ext cx="2673921" cy="101694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6163047" y="3748236"/>
            <a:ext cx="1482700" cy="1853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John McCarthy</a:t>
            </a:r>
            <a:endParaRPr lang="en-US" sz="1150" dirty="0"/>
          </a:p>
        </p:txBody>
      </p:sp>
      <p:sp>
        <p:nvSpPr>
          <p:cNvPr id="14" name="Text 8"/>
          <p:cNvSpPr/>
          <p:nvPr/>
        </p:nvSpPr>
        <p:spPr>
          <a:xfrm>
            <a:off x="6163047" y="4023568"/>
            <a:ext cx="2362274" cy="4871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Visionário que imaginou máquinas capazes de simular qualquer aspecto da inteligência humana.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07715"/>
            <a:ext cx="575816" cy="163562"/>
          </a:xfrm>
          <a:prstGeom prst="roundRect">
            <a:avLst>
              <a:gd name="adj" fmla="val 20022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554534" y="436885"/>
            <a:ext cx="916186" cy="1052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CAPÍTULO 2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496119" y="598066"/>
            <a:ext cx="4295552" cy="319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Era dos Invernos e a Esperança</a:t>
            </a:r>
            <a:endParaRPr lang="en-US" sz="20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093663"/>
            <a:ext cx="5215458" cy="29553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54018" y="2373957"/>
            <a:ext cx="2698626" cy="394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caminho da IA não foi linear. Após o entusiasmo inicial, a realidade do hardware limitado e a complexidade dos problemas geraram crises de confiança.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496119" y="4199781"/>
            <a:ext cx="4042395" cy="535930"/>
          </a:xfrm>
          <a:prstGeom prst="roundRect">
            <a:avLst>
              <a:gd name="adj" fmla="val 7638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8289" y="4301951"/>
            <a:ext cx="1279178" cy="159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Otimismo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598289" y="4501976"/>
            <a:ext cx="3838054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Primeiros sucessos em lógica formal e resolução de problemas básicos.</a:t>
            </a:r>
            <a:endParaRPr lang="en-US" sz="750" dirty="0"/>
          </a:p>
        </p:txBody>
      </p:sp>
      <p:sp>
        <p:nvSpPr>
          <p:cNvPr id="10" name="Shape 7"/>
          <p:cNvSpPr/>
          <p:nvPr/>
        </p:nvSpPr>
        <p:spPr>
          <a:xfrm>
            <a:off x="4605486" y="4199781"/>
            <a:ext cx="4042395" cy="535930"/>
          </a:xfrm>
          <a:prstGeom prst="roundRect">
            <a:avLst>
              <a:gd name="adj" fmla="val 7638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707657" y="4301951"/>
            <a:ext cx="1279178" cy="159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Inverno da IA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4707657" y="4501976"/>
            <a:ext cx="3838054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Cortes de financiamento e ceticismo acadêmico frearam o avanço por décadas.</a:t>
            </a:r>
            <a:endParaRPr lang="en-US" sz="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393502"/>
            <a:ext cx="497756" cy="136252"/>
          </a:xfrm>
          <a:prstGeom prst="roundRect">
            <a:avLst>
              <a:gd name="adj" fmla="val 20758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546571" y="418728"/>
            <a:ext cx="854050" cy="85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5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CAPÍTULO 3</a:t>
            </a:r>
            <a:endParaRPr lang="en-US" sz="500" dirty="0"/>
          </a:p>
        </p:txBody>
      </p:sp>
      <p:sp>
        <p:nvSpPr>
          <p:cNvPr id="4" name="Text 2"/>
          <p:cNvSpPr/>
          <p:nvPr/>
        </p:nvSpPr>
        <p:spPr>
          <a:xfrm>
            <a:off x="496119" y="549697"/>
            <a:ext cx="4597301" cy="2761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7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Revolução do Aprendizado de Máquina</a:t>
            </a:r>
            <a:endParaRPr lang="en-US" sz="17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900782"/>
            <a:ext cx="8151763" cy="357842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878952" y="3510708"/>
            <a:ext cx="1428936" cy="2318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Regras Fixas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1878952" y="3805377"/>
            <a:ext cx="1428936" cy="28142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Sistemas baseados em lógica manual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890964" y="3315040"/>
            <a:ext cx="1428935" cy="2318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Redes Neurais</a:t>
            </a:r>
            <a:endParaRPr lang="en-US" sz="1450" dirty="0"/>
          </a:p>
        </p:txBody>
      </p:sp>
      <p:sp>
        <p:nvSpPr>
          <p:cNvPr id="9" name="Text 6"/>
          <p:cNvSpPr/>
          <p:nvPr/>
        </p:nvSpPr>
        <p:spPr>
          <a:xfrm>
            <a:off x="5890964" y="3609708"/>
            <a:ext cx="1428935" cy="422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Deep learning e maior poder computacional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896735" y="1276033"/>
            <a:ext cx="1428936" cy="46371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Aprendizado de Máquina</a:t>
            </a:r>
            <a:endParaRPr lang="en-US" sz="1450" dirty="0"/>
          </a:p>
        </p:txBody>
      </p:sp>
      <p:sp>
        <p:nvSpPr>
          <p:cNvPr id="11" name="Text 8"/>
          <p:cNvSpPr/>
          <p:nvPr/>
        </p:nvSpPr>
        <p:spPr>
          <a:xfrm>
            <a:off x="3896735" y="1802561"/>
            <a:ext cx="1428936" cy="4221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Sistemas que aprendem com dados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96119" y="4535388"/>
            <a:ext cx="8151763" cy="21461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grande virada: em vez de programar regras, as máquinas passaram a </a:t>
            </a:r>
            <a:pPr algn="l" indent="0" marL="0">
              <a:lnSpc>
                <a:spcPct val="106000"/>
              </a:lnSpc>
              <a:buNone/>
            </a:pPr>
            <a:r>
              <a:rPr lang="en-US" sz="6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aprender com dados</a:t>
            </a:r>
            <a:pPr algn="l" indent="0" marL="0">
              <a:lnSpc>
                <a:spcPct val="106000"/>
              </a:lnSpc>
              <a:buNone/>
            </a:pPr>
            <a:r>
              <a:rPr lang="en-US" sz="6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A internet forneceu o combustível necessário — volumes massivos de informação para treinar modelos cada vez mais inteligentes.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25119" y="432048"/>
            <a:ext cx="1086148" cy="223317"/>
          </a:xfrm>
          <a:prstGeom prst="roundRect">
            <a:avLst>
              <a:gd name="adj" fmla="val 18664"/>
            </a:avLst>
          </a:prstGeom>
          <a:solidFill>
            <a:srgbClr val="CCEEFF"/>
          </a:solidFill>
          <a:ln/>
        </p:spPr>
      </p:sp>
      <p:sp>
        <p:nvSpPr>
          <p:cNvPr id="4" name="Text 1"/>
          <p:cNvSpPr/>
          <p:nvPr/>
        </p:nvSpPr>
        <p:spPr>
          <a:xfrm>
            <a:off x="3999533" y="469255"/>
            <a:ext cx="1394520" cy="148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MARCO HISTÓRICO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25119" y="698748"/>
            <a:ext cx="4722763" cy="8140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 Marco da Virada: Deep Blue vs. Kasparov</a:t>
            </a:r>
            <a:endParaRPr lang="en-US" sz="2550" dirty="0"/>
          </a:p>
        </p:txBody>
      </p:sp>
      <p:sp>
        <p:nvSpPr>
          <p:cNvPr id="6" name="Text 3"/>
          <p:cNvSpPr/>
          <p:nvPr/>
        </p:nvSpPr>
        <p:spPr>
          <a:xfrm>
            <a:off x="3925119" y="1737568"/>
            <a:ext cx="2293516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1997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4257824" y="2290242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Ano do confronto</a:t>
            </a:r>
            <a:endParaRPr lang="en-US" sz="1250" dirty="0"/>
          </a:p>
        </p:txBody>
      </p:sp>
      <p:sp>
        <p:nvSpPr>
          <p:cNvPr id="8" name="Text 5"/>
          <p:cNvSpPr/>
          <p:nvPr/>
        </p:nvSpPr>
        <p:spPr>
          <a:xfrm>
            <a:off x="3925119" y="2558876"/>
            <a:ext cx="2293516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IBM Deep Blue vence Garry Kasparov em partida oficial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6354291" y="1737568"/>
            <a:ext cx="2293590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6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6686996" y="2290242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Partidas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6354291" y="2558876"/>
            <a:ext cx="2293590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Placar final: 3,5 a 2,5 a favor da máquina</a:t>
            </a:r>
            <a:endParaRPr lang="en-US" sz="950" dirty="0"/>
          </a:p>
        </p:txBody>
      </p:sp>
      <p:sp>
        <p:nvSpPr>
          <p:cNvPr id="12" name="Text 9"/>
          <p:cNvSpPr/>
          <p:nvPr/>
        </p:nvSpPr>
        <p:spPr>
          <a:xfrm>
            <a:off x="5139705" y="3209999"/>
            <a:ext cx="2293516" cy="4093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32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11M</a:t>
            </a:r>
            <a:endParaRPr lang="en-US" sz="3200" dirty="0"/>
          </a:p>
        </p:txBody>
      </p:sp>
      <p:sp>
        <p:nvSpPr>
          <p:cNvPr id="13" name="Text 10"/>
          <p:cNvSpPr/>
          <p:nvPr/>
        </p:nvSpPr>
        <p:spPr>
          <a:xfrm>
            <a:off x="5472410" y="3762673"/>
            <a:ext cx="1628105" cy="2035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Posições/segundo</a:t>
            </a:r>
            <a:endParaRPr lang="en-US" sz="1250" dirty="0"/>
          </a:p>
        </p:txBody>
      </p:sp>
      <p:sp>
        <p:nvSpPr>
          <p:cNvPr id="14" name="Text 11"/>
          <p:cNvSpPr/>
          <p:nvPr/>
        </p:nvSpPr>
        <p:spPr>
          <a:xfrm>
            <a:off x="5139705" y="4031307"/>
            <a:ext cx="2293516" cy="1860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Capacidade de cálculo do Deep Blue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3925119" y="4339382"/>
            <a:ext cx="4722763" cy="372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Foi o momento em que o mundo percebeu: </a:t>
            </a:r>
            <a:pPr algn="l" indent="0" marL="0">
              <a:lnSpc>
                <a:spcPct val="125000"/>
              </a:lnSpc>
              <a:buNone/>
            </a:pPr>
            <a:r>
              <a:rPr lang="en-US" sz="950" b="1" dirty="0">
                <a:solidFill>
                  <a:srgbClr val="007EBD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 máquina havia superado a intuição humana</a:t>
            </a:r>
            <a:pPr algn="l" indent="0" marL="0">
              <a:lnSpc>
                <a:spcPct val="125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em um domínio estratégico por excelência.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02803"/>
            <a:ext cx="605135" cy="173013"/>
          </a:xfrm>
          <a:prstGeom prst="roundRect">
            <a:avLst>
              <a:gd name="adj" fmla="val 19789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557213" y="433313"/>
            <a:ext cx="940147" cy="111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CAPÍTULO 4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496119" y="605061"/>
            <a:ext cx="6371481" cy="334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1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Explosão dos Dados e o Aprendizado Profundo</a:t>
            </a:r>
            <a:endParaRPr lang="en-US" sz="21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131540"/>
            <a:ext cx="5211589" cy="295319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61013" y="2281535"/>
            <a:ext cx="2603078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Anos 2010: A Era do Deep Learning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5961013" y="2521893"/>
            <a:ext cx="2691557" cy="4201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 o poder computacional das grandes techs e a explosão de dados digitais, o </a:t>
            </a:r>
            <a:pPr algn="l" indent="0" marL="0">
              <a:lnSpc>
                <a:spcPct val="115000"/>
              </a:lnSpc>
              <a:buNone/>
            </a:pPr>
            <a:r>
              <a:rPr lang="en-US" sz="8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Deep Learning</a:t>
            </a:r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dominou o cenário.</a:t>
            </a:r>
            <a:endParaRPr lang="en-US" sz="8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4293" y="4252615"/>
            <a:ext cx="152772" cy="15277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827187" y="4249489"/>
            <a:ext cx="1337370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Visão Computacional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827187" y="4460528"/>
            <a:ext cx="2325142" cy="280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Reconhecimento de imagens com precisão superior à humana.</a:t>
            </a:r>
            <a:endParaRPr lang="en-US" sz="8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82032" y="4252615"/>
            <a:ext cx="152772" cy="152772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574926" y="4249489"/>
            <a:ext cx="1453083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Reconhecimento de Voz</a:t>
            </a:r>
            <a:endParaRPr lang="en-US" sz="1050" dirty="0"/>
          </a:p>
        </p:txBody>
      </p:sp>
      <p:sp>
        <p:nvSpPr>
          <p:cNvPr id="13" name="Text 8"/>
          <p:cNvSpPr/>
          <p:nvPr/>
        </p:nvSpPr>
        <p:spPr>
          <a:xfrm>
            <a:off x="3574926" y="4460528"/>
            <a:ext cx="2325142" cy="280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Siri, Alexa e assistentes virtuais entram no cotidiano.</a:t>
            </a:r>
            <a:endParaRPr lang="en-US" sz="8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029771" y="4252615"/>
            <a:ext cx="152772" cy="152772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322665" y="4249489"/>
            <a:ext cx="1465213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Processamento Massivo</a:t>
            </a:r>
            <a:endParaRPr lang="en-US" sz="1050" dirty="0"/>
          </a:p>
        </p:txBody>
      </p:sp>
      <p:sp>
        <p:nvSpPr>
          <p:cNvPr id="16" name="Text 10"/>
          <p:cNvSpPr/>
          <p:nvPr/>
        </p:nvSpPr>
        <p:spPr>
          <a:xfrm>
            <a:off x="6322665" y="4460528"/>
            <a:ext cx="2325142" cy="28009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8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GPUs e nuvem tornam o treinamento de redes neurais viável em escala.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3925119" y="417909"/>
            <a:ext cx="1105049" cy="228451"/>
          </a:xfrm>
          <a:prstGeom prst="roundRect">
            <a:avLst>
              <a:gd name="adj" fmla="val 18570"/>
            </a:avLst>
          </a:prstGeom>
          <a:solidFill>
            <a:srgbClr val="CCEEFF"/>
          </a:solidFill>
          <a:ln/>
        </p:spPr>
      </p:sp>
      <p:sp>
        <p:nvSpPr>
          <p:cNvPr id="4" name="Text 1"/>
          <p:cNvSpPr/>
          <p:nvPr/>
        </p:nvSpPr>
        <p:spPr>
          <a:xfrm>
            <a:off x="4000872" y="455786"/>
            <a:ext cx="1410742" cy="1526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MARCO HISTÓRICO</a:t>
            </a:r>
            <a:endParaRPr lang="en-US" sz="750" dirty="0"/>
          </a:p>
        </p:txBody>
      </p:sp>
      <p:sp>
        <p:nvSpPr>
          <p:cNvPr id="5" name="Text 2"/>
          <p:cNvSpPr/>
          <p:nvPr/>
        </p:nvSpPr>
        <p:spPr>
          <a:xfrm>
            <a:off x="3925119" y="691307"/>
            <a:ext cx="4722763" cy="8285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6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AlphaGo e a Criatividade das Máquinas</a:t>
            </a:r>
            <a:endParaRPr lang="en-US" sz="26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25119" y="1688455"/>
            <a:ext cx="4722763" cy="937394"/>
          </a:xfrm>
          <a:prstGeom prst="rect">
            <a:avLst/>
          </a:prstGeom>
        </p:spPr>
      </p:pic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094783" y="2062460"/>
            <a:ext cx="189384" cy="1893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556820" y="1828949"/>
            <a:ext cx="2233910" cy="207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2016 — AlphaGo vs. Lee Sedol</a:t>
            </a:r>
            <a:endParaRPr lang="en-US" sz="1300" dirty="0"/>
          </a:p>
        </p:txBody>
      </p:sp>
      <p:sp>
        <p:nvSpPr>
          <p:cNvPr id="9" name="Text 4"/>
          <p:cNvSpPr/>
          <p:nvPr/>
        </p:nvSpPr>
        <p:spPr>
          <a:xfrm>
            <a:off x="4556820" y="2103462"/>
            <a:ext cx="3950568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IA da DeepMind derrota o campeão mundial de Go, considerado o jogo mais complexo já criado.</a:t>
            </a:r>
            <a:endParaRPr lang="en-US" sz="9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925119" y="2738289"/>
            <a:ext cx="4722763" cy="937394"/>
          </a:xfrm>
          <a:prstGeom prst="rect">
            <a:avLst/>
          </a:prstGeom>
        </p:spPr>
      </p:pic>
      <p:pic>
        <p:nvPicPr>
          <p:cNvPr id="11" name="Image 4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94783" y="3112294"/>
            <a:ext cx="189384" cy="189384"/>
          </a:xfrm>
          <a:prstGeom prst="rect">
            <a:avLst/>
          </a:prstGeom>
        </p:spPr>
      </p:pic>
      <p:sp>
        <p:nvSpPr>
          <p:cNvPr id="12" name="Text 5"/>
          <p:cNvSpPr/>
          <p:nvPr/>
        </p:nvSpPr>
        <p:spPr>
          <a:xfrm>
            <a:off x="4556820" y="2878782"/>
            <a:ext cx="1657127" cy="207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 Movimento 37</a:t>
            </a:r>
            <a:endParaRPr lang="en-US" sz="1300" dirty="0"/>
          </a:p>
        </p:txBody>
      </p:sp>
      <p:sp>
        <p:nvSpPr>
          <p:cNvPr id="13" name="Text 6"/>
          <p:cNvSpPr/>
          <p:nvPr/>
        </p:nvSpPr>
        <p:spPr>
          <a:xfrm>
            <a:off x="4556820" y="3153296"/>
            <a:ext cx="3950568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Um lance "criativo" que nenhum humano jamais havia pensado — a máquina demonstrou intuição sintética genuína.</a:t>
            </a:r>
            <a:endParaRPr lang="en-US" sz="950" dirty="0"/>
          </a:p>
        </p:txBody>
      </p:sp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25119" y="3788122"/>
            <a:ext cx="4722763" cy="937394"/>
          </a:xfrm>
          <a:prstGeom prst="rect">
            <a:avLst/>
          </a:prstGeom>
        </p:spPr>
      </p:pic>
      <p:pic>
        <p:nvPicPr>
          <p:cNvPr id="15" name="Image 6" descr="preencoded.png">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94783" y="4162127"/>
            <a:ext cx="189384" cy="189384"/>
          </a:xfrm>
          <a:prstGeom prst="rect">
            <a:avLst/>
          </a:prstGeom>
        </p:spPr>
      </p:pic>
      <p:sp>
        <p:nvSpPr>
          <p:cNvPr id="16" name="Text 7"/>
          <p:cNvSpPr/>
          <p:nvPr/>
        </p:nvSpPr>
        <p:spPr>
          <a:xfrm>
            <a:off x="4556820" y="3928616"/>
            <a:ext cx="1657127" cy="207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3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 Legado</a:t>
            </a:r>
            <a:endParaRPr lang="en-US" sz="1300" dirty="0"/>
          </a:p>
        </p:txBody>
      </p:sp>
      <p:sp>
        <p:nvSpPr>
          <p:cNvPr id="17" name="Text 8"/>
          <p:cNvSpPr/>
          <p:nvPr/>
        </p:nvSpPr>
        <p:spPr>
          <a:xfrm>
            <a:off x="4556820" y="4203129"/>
            <a:ext cx="3950568" cy="3818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en-US" sz="9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Prova de que a IA poderia superar milênios de estratégia humana acumulada.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407715"/>
            <a:ext cx="574551" cy="163562"/>
          </a:xfrm>
          <a:prstGeom prst="roundRect">
            <a:avLst>
              <a:gd name="adj" fmla="val 20022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554534" y="436885"/>
            <a:ext cx="914921" cy="1052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2000"/>
              </a:lnSpc>
              <a:buNone/>
            </a:pPr>
            <a:r>
              <a:rPr lang="en-US" sz="6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CAPÍTULO 5</a:t>
            </a:r>
            <a:endParaRPr lang="en-US" sz="600" dirty="0"/>
          </a:p>
        </p:txBody>
      </p:sp>
      <p:sp>
        <p:nvSpPr>
          <p:cNvPr id="4" name="Text 2"/>
          <p:cNvSpPr/>
          <p:nvPr/>
        </p:nvSpPr>
        <p:spPr>
          <a:xfrm>
            <a:off x="496119" y="598066"/>
            <a:ext cx="5484391" cy="3197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A Era da IA Generativa: O Ponto de Inflexão</a:t>
            </a:r>
            <a:endParaRPr lang="en-US" sz="20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1093663"/>
            <a:ext cx="5215458" cy="295535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5954018" y="2373957"/>
            <a:ext cx="2698626" cy="3946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IA deixou de apenas </a:t>
            </a:r>
            <a:pPr algn="l" indent="0" marL="0">
              <a:lnSpc>
                <a:spcPct val="113000"/>
              </a:lnSpc>
              <a:buNone/>
            </a:pPr>
            <a:r>
              <a:rPr lang="en-US" sz="7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analisar dados</a:t>
            </a:r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passou a </a:t>
            </a:r>
            <a:pPr algn="l" indent="0" marL="0">
              <a:lnSpc>
                <a:spcPct val="113000"/>
              </a:lnSpc>
              <a:buNone/>
            </a:pPr>
            <a:r>
              <a:rPr lang="en-US" sz="7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criar conteúdo</a:t>
            </a:r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textos, imagens, código e áudio com qualidade humana.</a:t>
            </a:r>
            <a:endParaRPr lang="en-US" sz="750" dirty="0"/>
          </a:p>
        </p:txBody>
      </p:sp>
      <p:sp>
        <p:nvSpPr>
          <p:cNvPr id="7" name="Shape 4"/>
          <p:cNvSpPr/>
          <p:nvPr/>
        </p:nvSpPr>
        <p:spPr>
          <a:xfrm>
            <a:off x="496119" y="4199781"/>
            <a:ext cx="4042395" cy="535930"/>
          </a:xfrm>
          <a:prstGeom prst="roundRect">
            <a:avLst>
              <a:gd name="adj" fmla="val 7638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598289" y="4301951"/>
            <a:ext cx="1279178" cy="159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GPT &amp; Claude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598289" y="4501976"/>
            <a:ext cx="3838054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Modelos de linguagem que entendem, raciocinam e geram texto em escala.</a:t>
            </a:r>
            <a:endParaRPr lang="en-US" sz="750" dirty="0"/>
          </a:p>
        </p:txBody>
      </p:sp>
      <p:sp>
        <p:nvSpPr>
          <p:cNvPr id="10" name="Shape 7"/>
          <p:cNvSpPr/>
          <p:nvPr/>
        </p:nvSpPr>
        <p:spPr>
          <a:xfrm>
            <a:off x="4605486" y="4199781"/>
            <a:ext cx="4042395" cy="535930"/>
          </a:xfrm>
          <a:prstGeom prst="roundRect">
            <a:avLst>
              <a:gd name="adj" fmla="val 7638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4707657" y="4301951"/>
            <a:ext cx="1279178" cy="1598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Democratização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4707657" y="4501976"/>
            <a:ext cx="3838054" cy="131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13000"/>
              </a:lnSpc>
              <a:buNone/>
            </a:pPr>
            <a:r>
              <a:rPr lang="en-US" sz="7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Ferramentas acessíveis a todos — não apenas cientistas de dados.</a:t>
            </a:r>
            <a:endParaRPr lang="en-US" sz="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96119" y="780529"/>
            <a:ext cx="838870" cy="266402"/>
          </a:xfrm>
          <a:prstGeom prst="roundRect">
            <a:avLst>
              <a:gd name="adj" fmla="val 17880"/>
            </a:avLst>
          </a:prstGeom>
          <a:solidFill>
            <a:srgbClr val="CCEEFF"/>
          </a:solidFill>
          <a:ln/>
        </p:spPr>
      </p:sp>
      <p:sp>
        <p:nvSpPr>
          <p:cNvPr id="3" name="Text 1"/>
          <p:cNvSpPr/>
          <p:nvPr/>
        </p:nvSpPr>
        <p:spPr>
          <a:xfrm>
            <a:off x="581174" y="823020"/>
            <a:ext cx="1125959" cy="1814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8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CAPÍTULO 6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496119" y="1103635"/>
            <a:ext cx="8151763" cy="9303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900" b="1" dirty="0">
                <a:solidFill>
                  <a:srgbClr val="000000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O Mundo em Transformação: Onde Estamos Hoje</a:t>
            </a:r>
            <a:endParaRPr lang="en-US" sz="290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6119" y="2246561"/>
            <a:ext cx="1507480" cy="931664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496119" y="3355404"/>
            <a:ext cx="1860649" cy="2420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🏥</a:t>
            </a:r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Medicina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496119" y="3682529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Diagnósticos precoces, descoberta acelerada de fármacos e personalização de tratamentos.</a:t>
            </a:r>
            <a:endParaRPr lang="en-US" sz="110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433" y="2246561"/>
            <a:ext cx="1507480" cy="93166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272433" y="3355404"/>
            <a:ext cx="1860649" cy="2420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💼</a:t>
            </a:r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Economia</a:t>
            </a:r>
            <a:endParaRPr lang="en-US" sz="1450" dirty="0"/>
          </a:p>
        </p:txBody>
      </p:sp>
      <p:sp>
        <p:nvSpPr>
          <p:cNvPr id="10" name="Text 6"/>
          <p:cNvSpPr/>
          <p:nvPr/>
        </p:nvSpPr>
        <p:spPr>
          <a:xfrm>
            <a:off x="3272433" y="3682529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Automação inteligente redefine profissões e cria novas oportunidades de trabalho.</a:t>
            </a:r>
            <a:endParaRPr lang="en-US" sz="11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747" y="2246561"/>
            <a:ext cx="1507480" cy="93166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6048747" y="3355404"/>
            <a:ext cx="2004343" cy="2420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⚖️</a:t>
            </a:r>
            <a:pPr algn="l" indent="0" marL="0">
              <a:lnSpc>
                <a:spcPct val="104000"/>
              </a:lnSpc>
              <a:buNone/>
            </a:pPr>
            <a:r>
              <a:rPr lang="en-US" sz="1450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 Ética e Alinhamento</a:t>
            </a:r>
            <a:endParaRPr lang="en-US" sz="1450" dirty="0"/>
          </a:p>
        </p:txBody>
      </p:sp>
      <p:sp>
        <p:nvSpPr>
          <p:cNvPr id="13" name="Text 8"/>
          <p:cNvSpPr/>
          <p:nvPr/>
        </p:nvSpPr>
        <p:spPr>
          <a:xfrm>
            <a:off x="6048747" y="3682529"/>
            <a:ext cx="2599134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combate às alucinações, vieses e o desafio de alinhar a IA aos valores humanos.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2026-07-04T22:08:48Z</dcterms:created>
  <dcterms:modified xsi:type="dcterms:W3CDTF">2026-07-04T22:08:48Z</dcterms:modified>
</cp:coreProperties>
</file>